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D1B3"/>
    <a:srgbClr val="FCFCBE"/>
    <a:srgbClr val="E2D4BC"/>
    <a:srgbClr val="C8AC7E"/>
    <a:srgbClr val="A48D71"/>
    <a:srgbClr val="605C5C"/>
    <a:srgbClr val="383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95" d="100"/>
          <a:sy n="95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EA0218-4197-454A-9A9D-7C67884F6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1CAE3C5-7D06-465E-AC3B-F08D349BB5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134051-5878-4EFC-8722-771D4E9C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CC1DEB-BAFA-4FB5-B716-BC3DC4D3E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886A11-27F9-4F43-9E37-63309A52A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031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8363FC-3743-4EA3-9C89-2C7EC4343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C57ACE6-093B-46F7-BB79-732A6F960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810844-EE44-4F59-98EA-A1560F88D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ADD422-67C2-4A36-A6FF-3D9873508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22AAAA-0C7C-4241-ABCE-EFF3D2A43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4566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3C6989E-ECF5-46CB-AA74-118F84A0F8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5A841EF-4D8B-4AE6-BB3D-70C937A3F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DBF9FE-9370-46E9-9714-6FF944708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A2822E-0B71-4608-AEF2-D35AC218C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98805D6-ECF0-4494-9450-352A32D7A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7659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4F497F-27FB-4E72-A883-B148BCA95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17A298-7736-4FDD-99EA-176013643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84CD87-6BD7-44AE-B771-31385907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3329C44-CF10-449B-8F15-E121008B0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C41233-A3CB-460B-A5E4-667BA0AFA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1704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D12E14-070C-4646-A147-D4D5599A5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CD7F1D-4FF9-4BCD-B45F-9ECBC91C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65E68F-12D8-40FF-853E-B6392DBEA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4FD9F9-8049-47C3-93FD-20C783D72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E1FE8E-48C8-4694-889E-D010D7753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7508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4D1E1F-1EE7-4F72-B893-27D199395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C02DAD-46B9-427C-AE10-7A42CBAD82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634A50B-DF39-4B3B-87F4-5EEEBA5D03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DFFF3D-6523-45E1-93B7-BF31F7229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53E6738-049F-40CE-A32F-0725FB42A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2646B0-E77C-4661-B524-D97E8A5D1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837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A9C904-C382-4074-AC01-4B006274E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472BFE-253C-42E9-AF8A-913F3B147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83D8FCA-4395-4BF6-8E41-FA3E7C3698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47A2D53-A100-417D-B48B-C4387F462F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AC83444-9472-471B-A752-B1C521CA65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11AEF51-52D8-4342-BFB3-318F338E6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0691E13-3702-45BB-8EC9-4DE744EC8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2A2922A-F34B-4129-9745-DB34568E3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447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B90DD1-77BE-432F-8EB2-50B0EB5F9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5523338-5939-4844-8147-3198587DE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314DF3C-7C2C-4654-94C2-89F4DAC0B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552B6B1-5208-48D1-A291-7EA0BBBA3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1439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756E11F-6075-4A68-8771-D029FBBF5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9676C29-183A-48EF-8884-F57E26337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0254B10-C750-4B6F-A84F-66A7FADF9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9653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A67D64-86D5-40AC-BDD7-1E5E1B1DE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65E8702-8157-43A5-B0B6-94AEE6CB8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F244CC8-E9E6-4DAF-B083-09EFBEBED7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C229257-AB62-4291-AE5A-A690CF782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7852E7A-A9B5-4425-A19E-DBADFA16A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8CA397-B67A-4252-A02A-809905BFC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434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08D75-3A00-4294-82F3-D460C994C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223AB52-3471-47FB-9C1E-12DD3767FD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74DC707-EF6B-41C5-B500-393ACE6E9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442CC6A-1698-4639-9AAA-0591C5180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BCC6466-B3E3-4DB6-9754-F77DCB3A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0470755-F98E-4FB8-8408-035B00038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924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27960A-9255-4904-A9B0-116EBA242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00D351E-657B-404F-A0F8-7D6785022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C7746A2-34DB-431A-BC14-5320C600DA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4EFFB-12DC-4122-8DE4-C2746B768B00}" type="datetimeFigureOut">
              <a:rPr lang="ru-RU" smtClean="0"/>
              <a:t>10.10.2023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16D46F-A911-4B4F-8372-D6F8B67356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AC6175-5B42-4A30-AFC1-6153D60DD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366AE-3370-428B-A5BC-A5DDB2597BC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7614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3000"/>
                    </a14:imgEffect>
                    <a14:imgEffect>
                      <a14:brightnessContrast bright="-6000" contrast="-18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B4FDF1-D685-4F3F-BB87-0DB93DDA1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600" y="2651352"/>
            <a:ext cx="10210800" cy="1555295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rgbClr val="E2D4BC"/>
                </a:solidFill>
                <a:latin typeface="Arial Black" panose="020B0A04020102020204" pitchFamily="34" charset="0"/>
              </a:rPr>
              <a:t>Великие деяния государя всея Руси Ивана III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781851-E258-4B20-A698-BA15ADFE2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61560" y="2285880"/>
            <a:ext cx="2468880" cy="518280"/>
          </a:xfrm>
        </p:spPr>
        <p:txBody>
          <a:bodyPr/>
          <a:lstStyle/>
          <a:p>
            <a:r>
              <a:rPr lang="ru-RU" dirty="0">
                <a:solidFill>
                  <a:srgbClr val="E2D4BC"/>
                </a:solidFill>
              </a:rPr>
              <a:t>Доклад на тему: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BAF6C6-62F8-4C5D-B1AC-D57D35354EED}"/>
              </a:ext>
            </a:extLst>
          </p:cNvPr>
          <p:cNvSpPr txBox="1"/>
          <p:nvPr/>
        </p:nvSpPr>
        <p:spPr>
          <a:xfrm>
            <a:off x="84946" y="5813239"/>
            <a:ext cx="55335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E2D4BC"/>
                </a:solidFill>
              </a:rPr>
              <a:t>Выполнили студенты группы ИСТ-331</a:t>
            </a:r>
          </a:p>
          <a:p>
            <a:r>
              <a:rPr lang="ru-RU" dirty="0" err="1">
                <a:solidFill>
                  <a:srgbClr val="E2D4BC"/>
                </a:solidFill>
              </a:rPr>
              <a:t>Числова</a:t>
            </a:r>
            <a:r>
              <a:rPr lang="ru-RU" dirty="0">
                <a:solidFill>
                  <a:srgbClr val="E2D4BC"/>
                </a:solidFill>
              </a:rPr>
              <a:t> Екатерина, Рыжик Анастасия, Филинцева Анастасия, Воеводский Денис, Соляр Данила</a:t>
            </a:r>
          </a:p>
        </p:txBody>
      </p:sp>
    </p:spTree>
    <p:extLst>
      <p:ext uri="{BB962C8B-B14F-4D97-AF65-F5344CB8AC3E}">
        <p14:creationId xmlns:p14="http://schemas.microsoft.com/office/powerpoint/2010/main" val="1876334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1C26DE-56F3-48F8-859E-9D9E5D500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16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Список литературы: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19FA67-3944-4205-9ECF-820FFFDCF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3954"/>
            <a:ext cx="10515600" cy="877234"/>
          </a:xfrm>
        </p:spPr>
        <p:txBody>
          <a:bodyPr/>
          <a:lstStyle/>
          <a:p>
            <a:r>
              <a:rPr lang="ru-RU" dirty="0"/>
              <a:t>История России: в 3 т. / Под ред. А.Н. Сахарова. - М.: АСТ, 2001.</a:t>
            </a:r>
          </a:p>
        </p:txBody>
      </p:sp>
    </p:spTree>
    <p:extLst>
      <p:ext uri="{BB962C8B-B14F-4D97-AF65-F5344CB8AC3E}">
        <p14:creationId xmlns:p14="http://schemas.microsoft.com/office/powerpoint/2010/main" val="2734345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504A05-08E0-42FD-A332-2FA51BFE4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12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Вступление на престол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4BE484-AA65-4AFA-BE11-402F7E3DC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120" y="1138871"/>
            <a:ext cx="6831518" cy="5226665"/>
          </a:xfrm>
        </p:spPr>
        <p:txBody>
          <a:bodyPr>
            <a:normAutofit/>
          </a:bodyPr>
          <a:lstStyle/>
          <a:p>
            <a:pPr algn="just"/>
            <a:r>
              <a:rPr lang="ru-RU" sz="2400" dirty="0">
                <a:latin typeface="+mj-lt"/>
              </a:rPr>
              <a:t>После смерти </a:t>
            </a:r>
            <a:r>
              <a:rPr lang="ru-RU" sz="2400" b="1" dirty="0">
                <a:latin typeface="+mj-lt"/>
              </a:rPr>
              <a:t>Василия II Темного </a:t>
            </a:r>
            <a:r>
              <a:rPr lang="ru-RU" sz="2400" dirty="0">
                <a:latin typeface="+mj-lt"/>
              </a:rPr>
              <a:t>московский и великокняжеский престол получил его старший сын Иван. </a:t>
            </a:r>
          </a:p>
          <a:p>
            <a:pPr algn="just"/>
            <a:r>
              <a:rPr lang="ru-RU" sz="2400" dirty="0">
                <a:latin typeface="+mj-lt"/>
              </a:rPr>
              <a:t>Чтобы закрепить за сыном престол, в 12 лет отец женил его на дочери тверского князя Бориса Александровича Марии.</a:t>
            </a:r>
          </a:p>
          <a:p>
            <a:pPr algn="just"/>
            <a:r>
              <a:rPr lang="ru-RU" sz="2400" dirty="0">
                <a:latin typeface="+mj-lt"/>
              </a:rPr>
              <a:t>С </a:t>
            </a:r>
            <a:r>
              <a:rPr lang="ru-RU" sz="2400" b="1" dirty="0">
                <a:latin typeface="+mj-lt"/>
              </a:rPr>
              <a:t>1451 г. </a:t>
            </a:r>
            <a:r>
              <a:rPr lang="ru-RU" sz="2400" dirty="0">
                <a:latin typeface="+mj-lt"/>
              </a:rPr>
              <a:t>в официальных документах Иван именовался уже великим князем.</a:t>
            </a:r>
          </a:p>
          <a:p>
            <a:pPr algn="just"/>
            <a:r>
              <a:rPr lang="ru-RU" sz="2400" dirty="0">
                <a:latin typeface="+mj-lt"/>
              </a:rPr>
              <a:t>В </a:t>
            </a:r>
            <a:r>
              <a:rPr lang="ru-RU" sz="2400" b="1" dirty="0">
                <a:latin typeface="+mj-lt"/>
              </a:rPr>
              <a:t>1452 г. </a:t>
            </a:r>
            <a:r>
              <a:rPr lang="ru-RU" sz="2400" dirty="0">
                <a:latin typeface="+mj-lt"/>
              </a:rPr>
              <a:t>юный князь по воле отца возглавил московскую рать для борьбы с мятежным Дмитрием </a:t>
            </a:r>
            <a:r>
              <a:rPr lang="ru-RU" sz="2400" dirty="0" err="1">
                <a:latin typeface="+mj-lt"/>
              </a:rPr>
              <a:t>Шемякой</a:t>
            </a:r>
            <a:r>
              <a:rPr lang="ru-RU" sz="2400" dirty="0">
                <a:latin typeface="+mj-lt"/>
              </a:rPr>
              <a:t>.</a:t>
            </a:r>
          </a:p>
          <a:p>
            <a:pPr algn="just"/>
            <a:r>
              <a:rPr lang="ru-RU" sz="2400" dirty="0">
                <a:latin typeface="+mj-lt"/>
              </a:rPr>
              <a:t>В </a:t>
            </a:r>
            <a:r>
              <a:rPr lang="ru-RU" sz="2400" b="1" dirty="0">
                <a:latin typeface="+mj-lt"/>
              </a:rPr>
              <a:t>1459 г.</a:t>
            </a:r>
            <a:r>
              <a:rPr lang="ru-RU" sz="2400" dirty="0">
                <a:latin typeface="+mj-lt"/>
              </a:rPr>
              <a:t> юному князю вновь пришлось возглавить московское войско, чтобы отразить набег хана Ахмата. </a:t>
            </a:r>
          </a:p>
          <a:p>
            <a:pPr algn="just"/>
            <a:endParaRPr lang="ru-RU" dirty="0"/>
          </a:p>
          <a:p>
            <a:pPr algn="just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930E21-5B14-486C-B791-AE4F3878AC21}"/>
              </a:ext>
            </a:extLst>
          </p:cNvPr>
          <p:cNvSpPr txBox="1"/>
          <p:nvPr/>
        </p:nvSpPr>
        <p:spPr>
          <a:xfrm>
            <a:off x="9467122" y="6042371"/>
            <a:ext cx="19866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Иван </a:t>
            </a:r>
            <a:r>
              <a:rPr lang="en-US" dirty="0">
                <a:latin typeface="+mj-lt"/>
              </a:rPr>
              <a:t>III </a:t>
            </a:r>
            <a:r>
              <a:rPr lang="ru-RU" dirty="0">
                <a:latin typeface="+mj-lt"/>
              </a:rPr>
              <a:t>Великий (1440–1505)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E22BF66-D495-476C-B22D-8A67C0E990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16" r="22162"/>
          <a:stretch/>
        </p:blipFill>
        <p:spPr>
          <a:xfrm>
            <a:off x="7316289" y="309241"/>
            <a:ext cx="2610031" cy="329755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4B082A-74A8-4494-97B6-5CA6BD0B58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31" r="6383" b="7293"/>
          <a:stretch/>
        </p:blipFill>
        <p:spPr>
          <a:xfrm flipH="1">
            <a:off x="9467122" y="2841245"/>
            <a:ext cx="2509521" cy="31892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76ECF3-E113-481E-ABA4-0CD9421B598F}"/>
              </a:ext>
            </a:extLst>
          </p:cNvPr>
          <p:cNvSpPr txBox="1"/>
          <p:nvPr/>
        </p:nvSpPr>
        <p:spPr>
          <a:xfrm>
            <a:off x="7156638" y="3606800"/>
            <a:ext cx="23571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dirty="0">
                <a:latin typeface="+mj-lt"/>
              </a:rPr>
              <a:t>Василий </a:t>
            </a:r>
            <a:r>
              <a:rPr lang="en-US" dirty="0">
                <a:latin typeface="+mj-lt"/>
              </a:rPr>
              <a:t>II </a:t>
            </a:r>
            <a:r>
              <a:rPr lang="ru-RU" dirty="0">
                <a:latin typeface="+mj-lt"/>
              </a:rPr>
              <a:t>Тёмный (1415–1462)</a:t>
            </a:r>
          </a:p>
        </p:txBody>
      </p:sp>
    </p:spTree>
    <p:extLst>
      <p:ext uri="{BB962C8B-B14F-4D97-AF65-F5344CB8AC3E}">
        <p14:creationId xmlns:p14="http://schemas.microsoft.com/office/powerpoint/2010/main" val="2224150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226A914-3A97-4851-9A24-B7A48032F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1800" y="564213"/>
            <a:ext cx="6358997" cy="5729573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200" dirty="0">
                <a:latin typeface="+mj-lt"/>
              </a:rPr>
              <a:t>Иван III получил в наследство Московское княжество с 16-ю городами, оно было окружено другими русскими землями. На эти земли с запада напирали литовцы, с юга – крымские татары, с юго-востока –Большая Орда.</a:t>
            </a:r>
          </a:p>
          <a:p>
            <a:pPr algn="just"/>
            <a:endParaRPr lang="ru-RU" sz="2200" dirty="0">
              <a:latin typeface="+mj-lt"/>
            </a:endParaRPr>
          </a:p>
          <a:p>
            <a:pPr algn="just"/>
            <a:r>
              <a:rPr lang="ru-RU" sz="2200" dirty="0">
                <a:latin typeface="+mj-lt"/>
              </a:rPr>
              <a:t>Московское княжество простиралось на север до Великого Устюга. Лишь Ростовское и Ярославское княжества вторгались в него. Иван III решил покончить с их самостоятельностью мирным путем - куплею.</a:t>
            </a:r>
          </a:p>
          <a:p>
            <a:pPr algn="just"/>
            <a:endParaRPr lang="ru-RU" sz="2200" dirty="0">
              <a:latin typeface="+mj-lt"/>
            </a:endParaRPr>
          </a:p>
          <a:p>
            <a:pPr algn="just"/>
            <a:r>
              <a:rPr lang="ru-RU" sz="2200" dirty="0">
                <a:latin typeface="+mj-lt"/>
              </a:rPr>
              <a:t>К 1474-му году последовательно к Москве присоединились: Ярославское, Дмитровское и Ростовское княжества. </a:t>
            </a:r>
          </a:p>
          <a:p>
            <a:pPr algn="just"/>
            <a:endParaRPr lang="ru-RU" sz="2200" dirty="0">
              <a:latin typeface="+mj-lt"/>
            </a:endParaRPr>
          </a:p>
          <a:p>
            <a:pPr algn="just"/>
            <a:r>
              <a:rPr lang="ru-RU" sz="2200" dirty="0">
                <a:latin typeface="+mj-lt"/>
              </a:rPr>
              <a:t>В 1485 году присоединилась Тверь. За Тверью последовали Вятка и Рязань.</a:t>
            </a:r>
          </a:p>
          <a:p>
            <a:pPr algn="just"/>
            <a:endParaRPr lang="ru-RU" sz="2400" dirty="0">
              <a:latin typeface="+mj-l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B48201D-00C3-4E0B-8B86-90EB498F8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3477" y="564213"/>
            <a:ext cx="5218323" cy="55199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9B535F-13D5-4D64-8944-08241CBC7D8D}"/>
              </a:ext>
            </a:extLst>
          </p:cNvPr>
          <p:cNvSpPr txBox="1"/>
          <p:nvPr/>
        </p:nvSpPr>
        <p:spPr>
          <a:xfrm>
            <a:off x="210239" y="6109120"/>
            <a:ext cx="5384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Карта расширения Великого Московского княжества.</a:t>
            </a:r>
          </a:p>
        </p:txBody>
      </p:sp>
    </p:spTree>
    <p:extLst>
      <p:ext uri="{BB962C8B-B14F-4D97-AF65-F5344CB8AC3E}">
        <p14:creationId xmlns:p14="http://schemas.microsoft.com/office/powerpoint/2010/main" val="2399691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67AA30-2F3D-48BE-860B-BE5BF60443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1000"/>
                    </a14:imgEffect>
                  </a14:imgLayer>
                </a14:imgProps>
              </a:ext>
            </a:extLst>
          </a:blip>
          <a:srcRect l="1642" t="3213" r="32672" b="3333"/>
          <a:stretch/>
        </p:blipFill>
        <p:spPr>
          <a:xfrm>
            <a:off x="7198359" y="3290719"/>
            <a:ext cx="4838141" cy="335479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7730AB-BF1A-4EE3-8243-D4D706A8D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120" y="18254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Внутренняя политика Ивана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III</a:t>
            </a:r>
            <a:endParaRPr lang="ru-RU" sz="2400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D2FB6C-8B1F-4E4C-B56A-CAF870CF3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120" y="1178561"/>
            <a:ext cx="6670040" cy="5039360"/>
          </a:xfrm>
        </p:spPr>
        <p:txBody>
          <a:bodyPr>
            <a:normAutofit/>
          </a:bodyPr>
          <a:lstStyle/>
          <a:p>
            <a:pPr algn="just"/>
            <a:r>
              <a:rPr lang="ru-RU" sz="2400" dirty="0">
                <a:latin typeface="+mj-lt"/>
              </a:rPr>
              <a:t>Главное достижение царя во внутренней политике — это объединение разрозненных княжеств (Псковское, Рязанское, Тверское и др.) в состав единого государства. </a:t>
            </a: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r>
              <a:rPr lang="ru-RU" sz="2400" dirty="0">
                <a:latin typeface="+mj-lt"/>
              </a:rPr>
              <a:t>В 1497 году вышел новый законодательный акт — Судебник, который закладывал основы приказной и поместной системы. </a:t>
            </a: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r>
              <a:rPr lang="ru-RU" sz="2400" dirty="0">
                <a:latin typeface="+mj-lt"/>
              </a:rPr>
              <a:t>В период правления Ивана </a:t>
            </a:r>
            <a:r>
              <a:rPr lang="en-US" sz="2400" dirty="0">
                <a:latin typeface="+mj-lt"/>
              </a:rPr>
              <a:t>III</a:t>
            </a:r>
            <a:r>
              <a:rPr lang="ru-RU" sz="2400" dirty="0">
                <a:latin typeface="+mj-lt"/>
              </a:rPr>
              <a:t> начинается возведение многих культурных построек (в том числе и знаменитого Успенского собора), распространяется грамота.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933E1E-F912-48F6-8F3A-208EE3E32F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911"/>
          <a:stretch/>
        </p:blipFill>
        <p:spPr>
          <a:xfrm>
            <a:off x="7274560" y="182009"/>
            <a:ext cx="4685741" cy="30285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EC55E3-CF93-4548-A682-6D7A07D02587}"/>
              </a:ext>
            </a:extLst>
          </p:cNvPr>
          <p:cNvSpPr txBox="1"/>
          <p:nvPr/>
        </p:nvSpPr>
        <p:spPr>
          <a:xfrm>
            <a:off x="7376160" y="250149"/>
            <a:ext cx="1778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>
                <a:solidFill>
                  <a:srgbClr val="605C5C"/>
                </a:solidFill>
                <a:latin typeface="Bahnschrift Condensed" panose="020B0502040204020203" pitchFamily="34" charset="0"/>
              </a:rPr>
              <a:t>Успенский собор</a:t>
            </a:r>
          </a:p>
        </p:txBody>
      </p:sp>
    </p:spTree>
    <p:extLst>
      <p:ext uri="{BB962C8B-B14F-4D97-AF65-F5344CB8AC3E}">
        <p14:creationId xmlns:p14="http://schemas.microsoft.com/office/powerpoint/2010/main" val="935953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4181CC-A440-4DAE-8A1E-4B47BA397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774" y="38417"/>
            <a:ext cx="3438906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Внешняя политика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BEAFE9-3909-49CD-82C5-AE3910189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3680" y="947103"/>
            <a:ext cx="7823200" cy="5565457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sz="2400" dirty="0">
                <a:latin typeface="+mj-lt"/>
              </a:rPr>
              <a:t>Основная цель: подчинение удельных княжеств власти Москвы, противостояние с Литовским княжеством на западных границах и противодействие силам Орды на Юго-Востоке.</a:t>
            </a: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r>
              <a:rPr lang="ru-RU" sz="2400" dirty="0">
                <a:latin typeface="+mj-lt"/>
              </a:rPr>
              <a:t>В результате проведения политики объединения северо-восточной Руси были подчинены Новгород, Тверь, много небольших удельных княжеств.</a:t>
            </a:r>
          </a:p>
          <a:p>
            <a:pPr marL="0" indent="0" algn="just">
              <a:buNone/>
            </a:pPr>
            <a:endParaRPr lang="ru-RU" sz="2400" dirty="0">
              <a:latin typeface="+mj-lt"/>
            </a:endParaRPr>
          </a:p>
          <a:p>
            <a:pPr algn="just"/>
            <a:r>
              <a:rPr lang="ru-RU" sz="2400" dirty="0">
                <a:latin typeface="+mj-lt"/>
              </a:rPr>
              <a:t>К 1480 выплаты дани в Орду были прекращены.</a:t>
            </a: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r>
              <a:rPr lang="ru-RU" sz="2400" dirty="0">
                <a:latin typeface="+mj-lt"/>
              </a:rPr>
              <a:t>В 1472 году состоялся брак с племянницей последнего византийского императора Софьей Палеолог, последствием этого союза стало не только использование ремесленников из Западной Европы для выполнения заказов государя, но и серьёзный династический кризис из-за соперничества между наследниками Ивана III от двух разных жён.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87EA31F-D871-462F-A1C6-75F63659C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19" r="20222" b="17037"/>
          <a:stretch/>
        </p:blipFill>
        <p:spPr>
          <a:xfrm>
            <a:off x="604774" y="1363980"/>
            <a:ext cx="3149156" cy="41300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8DC0AB-DB6A-45AE-AB86-F26C91EA8554}"/>
              </a:ext>
            </a:extLst>
          </p:cNvPr>
          <p:cNvSpPr txBox="1"/>
          <p:nvPr/>
        </p:nvSpPr>
        <p:spPr>
          <a:xfrm>
            <a:off x="655352" y="5577840"/>
            <a:ext cx="304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Софья </a:t>
            </a:r>
            <a:r>
              <a:rPr lang="ru-RU" dirty="0" err="1">
                <a:latin typeface="+mj-lt"/>
              </a:rPr>
              <a:t>Фоми́нична</a:t>
            </a:r>
            <a:r>
              <a:rPr lang="ru-RU" dirty="0">
                <a:latin typeface="+mj-lt"/>
              </a:rPr>
              <a:t> </a:t>
            </a:r>
            <a:r>
              <a:rPr lang="ru-RU" dirty="0" err="1">
                <a:latin typeface="+mj-lt"/>
              </a:rPr>
              <a:t>Палеоло́г</a:t>
            </a:r>
            <a:endParaRPr lang="ru-RU" dirty="0">
              <a:latin typeface="+mj-lt"/>
            </a:endParaRPr>
          </a:p>
          <a:p>
            <a:pPr algn="ctr"/>
            <a:r>
              <a:rPr lang="ru-RU" dirty="0">
                <a:latin typeface="+mj-lt"/>
              </a:rPr>
              <a:t>(1455 –1503)</a:t>
            </a:r>
          </a:p>
        </p:txBody>
      </p:sp>
    </p:spTree>
    <p:extLst>
      <p:ext uri="{BB962C8B-B14F-4D97-AF65-F5344CB8AC3E}">
        <p14:creationId xmlns:p14="http://schemas.microsoft.com/office/powerpoint/2010/main" val="3759189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8C24C1-0FCD-4629-A34A-74B426BCE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40" y="-24552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Присоединение Новгорода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DFDAED5-2612-4857-91C7-E85665342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240" y="1023051"/>
            <a:ext cx="6705596" cy="5333999"/>
          </a:xfrm>
        </p:spPr>
        <p:txBody>
          <a:bodyPr>
            <a:normAutofit/>
          </a:bodyPr>
          <a:lstStyle/>
          <a:p>
            <a:pPr algn="just"/>
            <a:r>
              <a:rPr lang="ru-RU" sz="2300" b="1" dirty="0">
                <a:latin typeface="+mj-lt"/>
              </a:rPr>
              <a:t>В 1471 г.</a:t>
            </a:r>
            <a:r>
              <a:rPr lang="ru-RU" sz="2300" dirty="0">
                <a:latin typeface="+mj-lt"/>
              </a:rPr>
              <a:t> — поход на Новгород, в результате которого был заключен </a:t>
            </a:r>
            <a:r>
              <a:rPr lang="ru-RU" sz="2300" dirty="0" err="1">
                <a:latin typeface="+mj-lt"/>
              </a:rPr>
              <a:t>Коростынский</a:t>
            </a:r>
            <a:r>
              <a:rPr lang="ru-RU" sz="2300" dirty="0">
                <a:latin typeface="+mj-lt"/>
              </a:rPr>
              <a:t> договор. Согласно его условиям, Новгород переставал проводить самостоятельную внешнюю политику, а внутренние порядки оставались прежними.</a:t>
            </a:r>
          </a:p>
          <a:p>
            <a:pPr algn="just"/>
            <a:endParaRPr lang="ru-RU" sz="2300" dirty="0">
              <a:latin typeface="+mj-lt"/>
            </a:endParaRPr>
          </a:p>
          <a:p>
            <a:pPr algn="just"/>
            <a:r>
              <a:rPr lang="ru-RU" sz="2300" b="1" dirty="0">
                <a:latin typeface="+mj-lt"/>
              </a:rPr>
              <a:t>В 1477 </a:t>
            </a:r>
            <a:r>
              <a:rPr lang="ru-RU" sz="2300" dirty="0">
                <a:latin typeface="+mj-lt"/>
              </a:rPr>
              <a:t>году Иван III воспользовался фактом обращения новгородских послов к нему, как к государю, и потребовал упразднения республики с безоговорочным подчинением Новгорода власти московского князя.</a:t>
            </a:r>
          </a:p>
          <a:p>
            <a:pPr marL="0" indent="0" algn="just">
              <a:buNone/>
            </a:pPr>
            <a:endParaRPr lang="ru-RU" sz="2300" dirty="0">
              <a:latin typeface="+mj-lt"/>
            </a:endParaRPr>
          </a:p>
          <a:p>
            <a:pPr algn="just"/>
            <a:r>
              <a:rPr lang="ru-RU" sz="2300" b="1" dirty="0">
                <a:latin typeface="+mj-lt"/>
              </a:rPr>
              <a:t>15 января 1478</a:t>
            </a:r>
            <a:r>
              <a:rPr lang="ru-RU" sz="2300" dirty="0">
                <a:latin typeface="+mj-lt"/>
              </a:rPr>
              <a:t> новгородские бояре согласились выдвинутые Иваном III условия и войска московского князя вступили в город.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4FCB76F-175B-4E1E-90E0-B9E0EB81BB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7000"/>
                    </a14:imgEffect>
                    <a14:imgEffect>
                      <a14:brightnessContrast bright="4000" contrast="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3" t="10236" r="2106" b="3068"/>
          <a:stretch/>
        </p:blipFill>
        <p:spPr>
          <a:xfrm>
            <a:off x="7109868" y="344780"/>
            <a:ext cx="4677863" cy="26030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F2A593-7B2E-4F9E-8773-6894D3151E85}"/>
              </a:ext>
            </a:extLst>
          </p:cNvPr>
          <p:cNvSpPr txBox="1"/>
          <p:nvPr/>
        </p:nvSpPr>
        <p:spPr>
          <a:xfrm>
            <a:off x="7268208" y="2947864"/>
            <a:ext cx="4495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Карта похода Ивана III на Новгород в 1471г.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168256C-E49D-4847-A333-9562117452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3000"/>
                    </a14:imgEffect>
                    <a14:imgEffect>
                      <a14:saturation sat="73000"/>
                    </a14:imgEffect>
                    <a14:imgEffect>
                      <a14:brightnessContrast bright="8000" contrast="1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00897" y="3473366"/>
            <a:ext cx="4677863" cy="25143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5FE99F-EE6A-4E5B-9EF0-75BD05A3E607}"/>
              </a:ext>
            </a:extLst>
          </p:cNvPr>
          <p:cNvSpPr txBox="1"/>
          <p:nvPr/>
        </p:nvSpPr>
        <p:spPr>
          <a:xfrm>
            <a:off x="7335518" y="5987718"/>
            <a:ext cx="43611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Карта похода Ивана III на Новгород в 1477г</a:t>
            </a:r>
          </a:p>
        </p:txBody>
      </p:sp>
    </p:spTree>
    <p:extLst>
      <p:ext uri="{BB962C8B-B14F-4D97-AF65-F5344CB8AC3E}">
        <p14:creationId xmlns:p14="http://schemas.microsoft.com/office/powerpoint/2010/main" val="776391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D407E-668A-4C32-93C8-76112854D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67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Подчинение Твери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4C1239-9A12-407B-9B4E-A90358123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1280" y="1025039"/>
            <a:ext cx="6858000" cy="5028012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dirty="0">
                <a:latin typeface="+mj-lt"/>
              </a:rPr>
              <a:t>Поводом для захвата стал союз тверского князя Михаила Борисовича с польским королем Казимиром IV.</a:t>
            </a:r>
          </a:p>
          <a:p>
            <a:pPr algn="just"/>
            <a:endParaRPr lang="ru-RU" sz="2400" dirty="0">
              <a:latin typeface="+mj-lt"/>
            </a:endParaRPr>
          </a:p>
          <a:p>
            <a:pPr algn="just"/>
            <a:r>
              <a:rPr lang="ru-RU" sz="2400" b="1" dirty="0">
                <a:latin typeface="+mj-lt"/>
              </a:rPr>
              <a:t>В 1484 г. </a:t>
            </a:r>
            <a:r>
              <a:rPr lang="ru-RU" sz="2400" dirty="0">
                <a:latin typeface="+mj-lt"/>
              </a:rPr>
              <a:t>Иван III разорил тверские имения, после чего заключил мир с тверским князем, по которому князь Михаил отказывался от союза с Польшей и становился удельным князем.</a:t>
            </a:r>
          </a:p>
          <a:p>
            <a:pPr marL="0" indent="0" algn="just">
              <a:buNone/>
            </a:pPr>
            <a:endParaRPr lang="ru-RU" sz="2400" dirty="0">
              <a:latin typeface="+mj-lt"/>
            </a:endParaRPr>
          </a:p>
          <a:p>
            <a:pPr algn="just"/>
            <a:r>
              <a:rPr lang="ru-RU" sz="2400" b="1" dirty="0">
                <a:latin typeface="+mj-lt"/>
              </a:rPr>
              <a:t>12 сентября 1485 года</a:t>
            </a:r>
            <a:r>
              <a:rPr lang="ru-RU" sz="2400" dirty="0">
                <a:latin typeface="+mj-lt"/>
              </a:rPr>
              <a:t> Тверь была взята московскими войсками. Михаил бежал в Литву, и Тверское княжество утратило навсегда свою самостоятельность. Московский князь отдал Тверское княжество в удел своему сыну Ивану Молодому.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63A6AC-BCED-47BE-9D8E-913CBB0BFB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4000"/>
                    </a14:imgEffect>
                    <a14:imgEffect>
                      <a14:saturation sat="106000"/>
                    </a14:imgEffect>
                    <a14:imgEffect>
                      <a14:brightnessContrast bright="15000" contras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71" b="22517"/>
          <a:stretch/>
        </p:blipFill>
        <p:spPr>
          <a:xfrm>
            <a:off x="322670" y="1189907"/>
            <a:ext cx="4838610" cy="46982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93F7A8-EAC8-4217-AE21-BD98EBBA8401}"/>
              </a:ext>
            </a:extLst>
          </p:cNvPr>
          <p:cNvSpPr txBox="1"/>
          <p:nvPr/>
        </p:nvSpPr>
        <p:spPr>
          <a:xfrm>
            <a:off x="322670" y="5888183"/>
            <a:ext cx="3860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+mj-lt"/>
              </a:rPr>
              <a:t>Карта с изображением территории Великого Тверского княжества</a:t>
            </a:r>
          </a:p>
        </p:txBody>
      </p:sp>
    </p:spTree>
    <p:extLst>
      <p:ext uri="{BB962C8B-B14F-4D97-AF65-F5344CB8AC3E}">
        <p14:creationId xmlns:p14="http://schemas.microsoft.com/office/powerpoint/2010/main" val="3483965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551EEF-0A11-4680-9017-C91D59FD8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480" y="0"/>
            <a:ext cx="994156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Освобождении Руси от ордынского ига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9ACCB3-0E73-40DE-BBDE-A6AC6D20A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480" y="1205115"/>
            <a:ext cx="7310120" cy="5333365"/>
          </a:xfrm>
        </p:spPr>
        <p:txBody>
          <a:bodyPr>
            <a:normAutofit/>
          </a:bodyPr>
          <a:lstStyle/>
          <a:p>
            <a:pPr algn="just"/>
            <a:r>
              <a:rPr lang="ru-RU" sz="2400" b="1" dirty="0">
                <a:latin typeface="+mj-lt"/>
              </a:rPr>
              <a:t>В 1471 </a:t>
            </a:r>
            <a:r>
              <a:rPr lang="ru-RU" sz="2400" dirty="0">
                <a:latin typeface="+mj-lt"/>
              </a:rPr>
              <a:t>году ханом Большой Орды стал Ахмат. Он намеревался восстановить власть над Русью.</a:t>
            </a:r>
          </a:p>
          <a:p>
            <a:pPr algn="just"/>
            <a:r>
              <a:rPr lang="ru-RU" sz="2400" b="1" dirty="0">
                <a:latin typeface="+mj-lt"/>
              </a:rPr>
              <a:t>В 1472 </a:t>
            </a:r>
            <a:r>
              <a:rPr lang="ru-RU" sz="2400" dirty="0">
                <a:latin typeface="+mj-lt"/>
              </a:rPr>
              <a:t>году хан Ахмат отправился в поход на Русь и потерпел неудачу.</a:t>
            </a:r>
          </a:p>
          <a:p>
            <a:pPr algn="just"/>
            <a:r>
              <a:rPr lang="ru-RU" sz="2400" b="1" dirty="0">
                <a:latin typeface="+mj-lt"/>
              </a:rPr>
              <a:t>В 1480 </a:t>
            </a:r>
            <a:r>
              <a:rPr lang="ru-RU" sz="2400" dirty="0">
                <a:latin typeface="+mj-lt"/>
              </a:rPr>
              <a:t>году к Ивану III за данью прибыло ордынское посольство. Ахмат получил отказ и летом отправился в новый поход. </a:t>
            </a:r>
          </a:p>
          <a:p>
            <a:pPr algn="just"/>
            <a:r>
              <a:rPr lang="ru-RU" sz="2400" b="1" dirty="0">
                <a:latin typeface="+mj-lt"/>
              </a:rPr>
              <a:t>В сентябре 1480 </a:t>
            </a:r>
            <a:r>
              <a:rPr lang="ru-RU" sz="2400" dirty="0">
                <a:latin typeface="+mj-lt"/>
              </a:rPr>
              <a:t>года Большая Орда перешла Оку, затем двинулась по литовской земле к пограничной реке Угре. В конце сентября Иван III отъехал в Москву, где провел совещание, дав распоряжения на случай осады.</a:t>
            </a:r>
          </a:p>
          <a:p>
            <a:pPr algn="just"/>
            <a:r>
              <a:rPr lang="ru-RU" sz="2400" dirty="0">
                <a:latin typeface="+mj-lt"/>
              </a:rPr>
              <a:t>Вскоре хан потерял власть, и был убит в ходе набега Тюменского хана в </a:t>
            </a:r>
            <a:r>
              <a:rPr lang="ru-RU" sz="2400" b="1" dirty="0">
                <a:latin typeface="+mj-lt"/>
              </a:rPr>
              <a:t>1481</a:t>
            </a:r>
            <a:r>
              <a:rPr lang="ru-RU" sz="2400" dirty="0">
                <a:latin typeface="+mj-lt"/>
              </a:rPr>
              <a:t> году.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6BDD7E-3D1B-4DA7-8702-860389A9CE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4000"/>
                    </a14:imgEffect>
                    <a14:imgEffect>
                      <a14:brightnessContrast bright="3000" contrast="12000"/>
                    </a14:imgEffect>
                  </a14:imgLayer>
                </a14:imgProps>
              </a:ext>
            </a:extLst>
          </a:blip>
          <a:srcRect l="1434" t="13795" r="15812"/>
          <a:stretch/>
        </p:blipFill>
        <p:spPr>
          <a:xfrm>
            <a:off x="7706361" y="1325563"/>
            <a:ext cx="4323081" cy="36096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71D251-22B8-4195-8FDE-D236B5E2B720}"/>
              </a:ext>
            </a:extLst>
          </p:cNvPr>
          <p:cNvSpPr txBox="1"/>
          <p:nvPr/>
        </p:nvSpPr>
        <p:spPr>
          <a:xfrm>
            <a:off x="7706360" y="4935187"/>
            <a:ext cx="43230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ru-RU" dirty="0">
                <a:latin typeface="+mj-lt"/>
              </a:rPr>
              <a:t>Карта столкновений с войсками Большой Орды во времена правления Ивана III</a:t>
            </a:r>
          </a:p>
        </p:txBody>
      </p:sp>
    </p:spTree>
    <p:extLst>
      <p:ext uri="{BB962C8B-B14F-4D97-AF65-F5344CB8AC3E}">
        <p14:creationId xmlns:p14="http://schemas.microsoft.com/office/powerpoint/2010/main" val="2993091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E9E2C3-5521-4305-8824-FA4377493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2800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Выводы: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BEF996-FF5A-405E-B6D7-506A7D0FB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80" y="1417003"/>
            <a:ext cx="11140440" cy="4839335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ru-RU" dirty="0">
                <a:latin typeface="+mj-lt"/>
              </a:rPr>
              <a:t>Устранение причин раздробленности Руси и объединение земель вокруг Москвы (Новгород, Тверь, Ярославское, Дмитровское, Ростовское и другие небольшие удельные княжества.</a:t>
            </a:r>
          </a:p>
          <a:p>
            <a:pPr algn="just"/>
            <a:r>
              <a:rPr lang="ru-RU" dirty="0">
                <a:latin typeface="+mj-lt"/>
              </a:rPr>
              <a:t>Установлена вассальная зависимость от России Казанского ханства.</a:t>
            </a:r>
          </a:p>
          <a:p>
            <a:pPr algn="just"/>
            <a:r>
              <a:rPr lang="ru-RU" dirty="0">
                <a:latin typeface="+mj-lt"/>
              </a:rPr>
              <a:t>Иван III был одним из сильнейших правителей своей эпохи.</a:t>
            </a:r>
          </a:p>
          <a:p>
            <a:pPr algn="just"/>
            <a:r>
              <a:rPr lang="ru-RU" dirty="0">
                <a:latin typeface="+mj-lt"/>
              </a:rPr>
              <a:t>Важным этапом правления князя Ивана III был брак с Софьей Палеолог, в результате которого Россия стала сильной державой. </a:t>
            </a:r>
          </a:p>
          <a:p>
            <a:pPr algn="just"/>
            <a:r>
              <a:rPr lang="ru-RU" dirty="0">
                <a:latin typeface="+mj-lt"/>
              </a:rPr>
              <a:t>Иван III первым получил титул «Государь всея Руси»</a:t>
            </a:r>
          </a:p>
          <a:p>
            <a:pPr algn="just"/>
            <a:r>
              <a:rPr lang="ru-RU" dirty="0">
                <a:latin typeface="+mj-lt"/>
              </a:rPr>
              <a:t>Впервые страна стала называться Россия.</a:t>
            </a:r>
          </a:p>
          <a:p>
            <a:pPr algn="just"/>
            <a:r>
              <a:rPr lang="ru-RU" dirty="0">
                <a:latin typeface="+mj-lt"/>
              </a:rPr>
              <a:t>При великом князе Иване III Российское государство становится полностью независимым: в результате «стояния на Угре» власть ордынского хана над Русью, длившаяся с 1243 года, полностью прекращается.</a:t>
            </a:r>
          </a:p>
          <a:p>
            <a:pPr algn="just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352671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861</Words>
  <Application>Microsoft Macintosh PowerPoint</Application>
  <PresentationFormat>Широкоэкранный</PresentationFormat>
  <Paragraphs>69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Bahnschrift Condensed</vt:lpstr>
      <vt:lpstr>Calibri</vt:lpstr>
      <vt:lpstr>Calibri Light</vt:lpstr>
      <vt:lpstr>Тема Office</vt:lpstr>
      <vt:lpstr>Великие деяния государя всея Руси Ивана III</vt:lpstr>
      <vt:lpstr>Вступление на престол</vt:lpstr>
      <vt:lpstr>Презентация PowerPoint</vt:lpstr>
      <vt:lpstr>Внутренняя политика Ивана III</vt:lpstr>
      <vt:lpstr>Внешняя политика</vt:lpstr>
      <vt:lpstr>Присоединение Новгорода</vt:lpstr>
      <vt:lpstr>Подчинение Твери</vt:lpstr>
      <vt:lpstr>Освобождении Руси от ордынского ига</vt:lpstr>
      <vt:lpstr>Выводы:</vt:lpstr>
      <vt:lpstr>Список литературы: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Великие деяния государя всея Руси Ивана III</dc:title>
  <dc:creator>Anastasia Filintseva</dc:creator>
  <cp:lastModifiedBy>Екатерина Числова</cp:lastModifiedBy>
  <cp:revision>18</cp:revision>
  <dcterms:created xsi:type="dcterms:W3CDTF">2023-10-10T16:19:07Z</dcterms:created>
  <dcterms:modified xsi:type="dcterms:W3CDTF">2023-10-10T19:07:39Z</dcterms:modified>
</cp:coreProperties>
</file>

<file path=docProps/thumbnail.jpeg>
</file>